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28" r:id="rId3"/>
    <p:sldMasterId id="2147483852" r:id="rId4"/>
  </p:sldMasterIdLst>
  <p:sldIdLst>
    <p:sldId id="259" r:id="rId5"/>
    <p:sldId id="277" r:id="rId6"/>
    <p:sldId id="260" r:id="rId7"/>
    <p:sldId id="282" r:id="rId8"/>
    <p:sldId id="285" r:id="rId9"/>
    <p:sldId id="286" r:id="rId10"/>
    <p:sldId id="287" r:id="rId11"/>
    <p:sldId id="288" r:id="rId12"/>
    <p:sldId id="289" r:id="rId13"/>
    <p:sldId id="296" r:id="rId14"/>
    <p:sldId id="292" r:id="rId15"/>
    <p:sldId id="293" r:id="rId16"/>
    <p:sldId id="302" r:id="rId17"/>
    <p:sldId id="295" r:id="rId18"/>
    <p:sldId id="294" r:id="rId19"/>
    <p:sldId id="297" r:id="rId20"/>
    <p:sldId id="298" r:id="rId21"/>
    <p:sldId id="299" r:id="rId22"/>
    <p:sldId id="300" r:id="rId23"/>
    <p:sldId id="301" r:id="rId24"/>
    <p:sldId id="276" r:id="rId25"/>
    <p:sldId id="27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66CCFF"/>
    <a:srgbClr val="FFFFCC"/>
    <a:srgbClr val="FFFF00"/>
    <a:srgbClr val="33CCFF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79" autoAdjust="0"/>
  </p:normalViewPr>
  <p:slideViewPr>
    <p:cSldViewPr snapToGrid="0">
      <p:cViewPr varScale="1">
        <p:scale>
          <a:sx n="89" d="100"/>
          <a:sy n="89" d="100"/>
        </p:scale>
        <p:origin x="13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5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2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33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4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3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3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6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49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9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6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11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64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78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21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71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4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6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7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78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26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91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14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65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2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91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0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0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7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81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7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76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0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6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8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2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0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6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0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28.10.2024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5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prints.zu.edu.ua/1797/" TargetMode="Externa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135" y="1235034"/>
            <a:ext cx="11364685" cy="32316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kern="0" spc="-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Заняття Міської Школи молодого майстра «Паросток»</a:t>
            </a:r>
          </a:p>
          <a:p>
            <a:pPr algn="ctr">
              <a:defRPr/>
            </a:pPr>
            <a:r>
              <a:rPr lang="uk-UA" sz="2400" b="1" kern="0" spc="-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(вихователі (ІІ-й рік роботи)</a:t>
            </a:r>
          </a:p>
          <a:p>
            <a:pPr algn="ctr">
              <a:defRPr/>
            </a:pPr>
            <a:r>
              <a:rPr lang="uk-UA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фольклору та </a:t>
            </a:r>
            <a:r>
              <a:rPr lang="uk-UA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україноцентричних</a:t>
            </a:r>
            <a:r>
              <a:rPr lang="uk-UA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традицій в процесі патріотичного виховання дошкільників</a:t>
            </a:r>
            <a:r>
              <a:rPr lang="uk-UA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spc="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kern="0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44174"/>
            <a:ext cx="960366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b="1" i="1" spc="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Спікер: консультант КУ«ЦПРПП ВМР» Лариса Бондарчук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4500" y="344384"/>
            <a:ext cx="410886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проведення: 24.10.2024 року</a:t>
            </a:r>
          </a:p>
          <a:p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 проведення: 13:00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86"/>
            <a:ext cx="4524500" cy="9347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9" name="Picture 5" descr="https://cprvmr.edu.vn.ua/uploads/design/Photo/S_PERSONAL/07_S_BONDARCHU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1500" y="4215740"/>
            <a:ext cx="1980074" cy="21591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04435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228601"/>
            <a:ext cx="8515350" cy="6247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жаль, до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не мала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переконливої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позитивної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україноцентричної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пояснює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обгрунтовує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взаємини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людьми, </a:t>
            </a:r>
          </a:p>
          <a:p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людьми і природою, </a:t>
            </a:r>
          </a:p>
          <a:p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духовну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і народу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550" y="1885950"/>
            <a:ext cx="3048000" cy="226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82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04800"/>
            <a:ext cx="8382000" cy="6267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дошкільнят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фольклор,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реального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побут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психологію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народу, про природу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1692275"/>
            <a:ext cx="36576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2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00038"/>
            <a:ext cx="8115299" cy="62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850" y="2686051"/>
            <a:ext cx="5454650" cy="371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1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28600"/>
            <a:ext cx="8858250" cy="6186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Дитячий фольклор -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зразки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усної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твори,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але так само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побутують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 як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зразки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фольклорного жанру (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загадки). </a:t>
            </a:r>
          </a:p>
          <a:p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Дитячий фольклор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усна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Зразки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0" y="1257299"/>
            <a:ext cx="2853947" cy="29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87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6588"/>
            <a:ext cx="9124950" cy="606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781844"/>
            <a:ext cx="3276600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3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36745"/>
            <a:ext cx="10991850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співці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кобзарі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бандуристи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лірники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оспівали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думах і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піснях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захищав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землю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виборював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свободу і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Триста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склав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народ,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справжніх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шедеврів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незрівнянної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них —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колискові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побутові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чумацькі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козацькі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стрілецькі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найдавніших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належать календарно </a:t>
            </a:r>
            <a:r>
              <a:rPr lang="ru-RU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обрядові</a:t>
            </a: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3642814"/>
            <a:ext cx="2789238" cy="20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63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222250"/>
            <a:ext cx="955357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2252663"/>
            <a:ext cx="76993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7159" y="3416300"/>
            <a:ext cx="3018631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64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522288"/>
            <a:ext cx="909478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1609725"/>
            <a:ext cx="2932113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82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375129"/>
            <a:ext cx="8382000" cy="63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7163" y="1361267"/>
            <a:ext cx="2897187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982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342899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Фольклор є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унікальним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вихованні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початковому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найпотужніших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патріотизм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споконвіку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плекає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нація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725" y="1099082"/>
            <a:ext cx="3502025" cy="411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01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68" y="178548"/>
            <a:ext cx="1022465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Освітня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програма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для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дітей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від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2 до 7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років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Дитина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949" y="1478028"/>
            <a:ext cx="8456048" cy="5201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Змістові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Екопростір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націлює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3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подальше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розбудову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-морального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соціально-моральної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026977-F250-427E-A864-807D9475E6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608" y="1021976"/>
            <a:ext cx="3606443" cy="22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2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14350"/>
            <a:ext cx="7467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сконцентрований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увесь широкий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діапазон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виявів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духовності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є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патріотичної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701" y="1924050"/>
            <a:ext cx="43546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210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505" y="404665"/>
            <a:ext cx="8928991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00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матеріалами статті Є.В. </a:t>
            </a:r>
            <a:r>
              <a:rPr lang="uk-UA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Роговська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ФОЛЬКЛОР ЯК ЗАСІБ КУЛЬТУРНОЇ АДАПТАЦІЇ І ВИХОВАННЯ ПАТРІОТИЧНОЇ СВІДОМОСТІ ОСОБИСТОСТІ</a:t>
            </a:r>
            <a:b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http://eprints.zu.edu.ua/1797/</a:t>
            </a:r>
            <a:endParaRPr lang="uk-UA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народні ігри </a:t>
            </a:r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https://osvita.ua/school/method/upbring/9167; </a:t>
            </a:r>
          </a:p>
          <a:p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щодо реалізації Концепції національно-патріотичного виховання в системі освіти України до 2025 року,  наказ МОН від 06.06.2022 №527;</a:t>
            </a:r>
          </a:p>
          <a:p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Формування у дітей національної свідомості за допомогою рухливих ігор </a:t>
            </a:r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http://dnz366.edu.kh.ua › Files › downloads</a:t>
            </a:r>
          </a:p>
          <a:p>
            <a:endParaRPr lang="en-US" sz="360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prstClr val="black"/>
                </a:solidFill>
                <a:latin typeface="Trebuchet MS"/>
              </a:rPr>
              <a:t> </a:t>
            </a:r>
            <a:endParaRPr lang="ru-RU" sz="360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9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92" y="2294516"/>
            <a:ext cx="10372954" cy="3934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A75DEA-E56B-46A1-B924-99F1931D7FBA}"/>
              </a:ext>
            </a:extLst>
          </p:cNvPr>
          <p:cNvSpPr txBox="1"/>
          <p:nvPr/>
        </p:nvSpPr>
        <p:spPr>
          <a:xfrm>
            <a:off x="664392" y="971077"/>
            <a:ext cx="10372954" cy="156966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V Boli" panose="02000500030200090000" pitchFamily="2" charset="0"/>
              </a:rPr>
              <a:t>ЗА    У В А Г 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EE8AC3-1DF6-4E08-8A18-96D07B333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9550" y="1031908"/>
            <a:ext cx="1867796" cy="15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7276" y="1634287"/>
            <a:ext cx="5999179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наказі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06.06.2022 №527  </a:t>
            </a:r>
            <a:r>
              <a:rPr lang="ru-RU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2025 року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3E2549-38EC-40D2-A553-0D67EDD17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595" y="1634287"/>
            <a:ext cx="4960129" cy="41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3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490" y="114983"/>
            <a:ext cx="11548278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національно-патріотичного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виокремлені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громадянсько-патріотичне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духовно-</a:t>
            </a:r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моральне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військово-патріотичне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екологічне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490" y="2220117"/>
            <a:ext cx="7216360" cy="440120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самодостатнього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громадянина-патріота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гуманіста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демократа, готового до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надбань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42C3D8-57C6-4DCC-A958-5051241402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850" y="2220117"/>
            <a:ext cx="4585698" cy="356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3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842" y="213227"/>
            <a:ext cx="1153987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Докладно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прописані</a:t>
            </a:r>
            <a:r>
              <a:rPr lang="ru-RU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до 2025 року для: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79382" y="1691705"/>
            <a:ext cx="8739963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соціально-педагогічних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6648" y="3161637"/>
            <a:ext cx="6234224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288" y="4297126"/>
            <a:ext cx="8091210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інформаційно-просвітницької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817" y="6121553"/>
            <a:ext cx="7993663" cy="52322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військово-патріотичного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61AEA5-CE0F-435E-AA3F-7931EF28C9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837" y="4212189"/>
            <a:ext cx="3646508" cy="22864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5F2BD6-30B6-4E81-978E-5B1866F232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81" y="2270875"/>
            <a:ext cx="3174967" cy="20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0123" y="177305"/>
            <a:ext cx="8971877" cy="452431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орієнтирів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повинно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прикладах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героїчної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за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самовизначення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ідеалів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державності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княжої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Січових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Стрільців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707" y="1469202"/>
            <a:ext cx="2743200" cy="391959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2A0438-E531-4EE9-84A9-7B1D735ECD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907" y="4701620"/>
            <a:ext cx="3075876" cy="19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6186" y="3083741"/>
            <a:ext cx="7708605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Розучування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програвання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автентичних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залученню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словник,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пізнавальний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оздоровчий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доповнити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костюмами та атрибутами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517" y="181958"/>
            <a:ext cx="718052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героїчної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за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самовизначення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ідеалів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відтворювати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ігровій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6" y="3032702"/>
            <a:ext cx="3790820" cy="32192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5E8232-179E-4D57-904A-6B834A5043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876" y="181958"/>
            <a:ext cx="3472796" cy="28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2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16" y="175747"/>
            <a:ext cx="7146665" cy="59247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47907" y="4449414"/>
            <a:ext cx="6166883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Автентичні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endParaRPr lang="ru-RU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до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endParaRPr lang="ru-RU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BDFAF3-7369-407D-9CAB-71B7265DFE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81" y="519946"/>
            <a:ext cx="4292620" cy="38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637" y="731522"/>
            <a:ext cx="8163090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Козацькі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забави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вигадувались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задля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гарту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найрізноманітніших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якостей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козака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-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фізичної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сили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швидкості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реакції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нестандартного </a:t>
            </a:r>
            <a:r>
              <a:rPr lang="ru-RU" sz="4400" b="1" dirty="0" err="1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мислення</a:t>
            </a:r>
            <a:r>
              <a:rPr lang="ru-RU" sz="4400" b="1" dirty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631" y="326618"/>
            <a:ext cx="3541164" cy="4909845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B13C782-3BC6-4EC4-BB41-6AA55ABD94B9}"/>
              </a:ext>
            </a:extLst>
          </p:cNvPr>
          <p:cNvSpPr/>
          <p:nvPr/>
        </p:nvSpPr>
        <p:spPr>
          <a:xfrm>
            <a:off x="268941" y="4474536"/>
            <a:ext cx="8589516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Використання</a:t>
            </a: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автентичних</a:t>
            </a: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рухливих</a:t>
            </a: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ігор</a:t>
            </a: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</a:t>
            </a: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не просто забава,  </a:t>
            </a:r>
          </a:p>
          <a:p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 </a:t>
            </a:r>
            <a:r>
              <a:rPr lang="ru-RU" sz="4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ній</a:t>
            </a: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мудрість</a:t>
            </a: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народу </a:t>
            </a:r>
          </a:p>
        </p:txBody>
      </p:sp>
    </p:spTree>
    <p:extLst>
      <p:ext uri="{BB962C8B-B14F-4D97-AF65-F5344CB8AC3E}">
        <p14:creationId xmlns:p14="http://schemas.microsoft.com/office/powerpoint/2010/main" val="18017112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682</TotalTime>
  <Words>643</Words>
  <Application>Microsoft Office PowerPoint</Application>
  <PresentationFormat>Широкий екран</PresentationFormat>
  <Paragraphs>61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22</vt:i4>
      </vt:variant>
    </vt:vector>
  </HeadingPairs>
  <TitlesOfParts>
    <vt:vector size="34" baseType="lpstr">
      <vt:lpstr>Arial Black</vt:lpstr>
      <vt:lpstr>Georgia</vt:lpstr>
      <vt:lpstr>Monotype Corsiva</vt:lpstr>
      <vt:lpstr>MV Boli</vt:lpstr>
      <vt:lpstr>Segoe UI Black</vt:lpstr>
      <vt:lpstr>Times New Roman</vt:lpstr>
      <vt:lpstr>Trebuchet MS</vt:lpstr>
      <vt:lpstr>Wingdings</vt:lpstr>
      <vt:lpstr>Воздушный поток</vt:lpstr>
      <vt:lpstr>1_Воздушный поток</vt:lpstr>
      <vt:lpstr>14_Воздушный поток</vt:lpstr>
      <vt:lpstr>16_Воздушный поток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Директор</cp:lastModifiedBy>
  <cp:revision>84</cp:revision>
  <dcterms:created xsi:type="dcterms:W3CDTF">2022-09-01T13:34:59Z</dcterms:created>
  <dcterms:modified xsi:type="dcterms:W3CDTF">2024-10-28T13:49:48Z</dcterms:modified>
</cp:coreProperties>
</file>